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085cc9913c348eb" /><Relationship Type="http://schemas.openxmlformats.org/officeDocument/2006/relationships/extended-properties" Target="/docProps/app.xml" Id="R253ba17a1abd4553" /><Relationship Type="http://schemas.openxmlformats.org/officeDocument/2006/relationships/officeDocument" Target="/ppt/presentation.xml" Id="R1d751af081ba49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b8b55aacef40c5"/>
  </p:sldMasterIdLst>
  <p:notesMasterIdLst>
    <p:notesMasterId xmlns:r="http://schemas.openxmlformats.org/officeDocument/2006/relationships" r:id="R6c271eb0b9604f39"/>
  </p:notesMasterIdLst>
  <p:sldIdLst>
    <p:sldId xmlns:r="http://schemas.openxmlformats.org/officeDocument/2006/relationships" id="256" r:id="Re32483e747934ad0"/>
    <p:sldId xmlns:r="http://schemas.openxmlformats.org/officeDocument/2006/relationships" id="257" r:id="R026cfc17e51c4e2b"/>
    <p:sldId xmlns:r="http://schemas.openxmlformats.org/officeDocument/2006/relationships" id="258" r:id="Redd1c4f6ef164211"/>
    <p:sldId xmlns:r="http://schemas.openxmlformats.org/officeDocument/2006/relationships" id="259" r:id="R50ab27456e0a4ccf"/>
    <p:sldId xmlns:r="http://schemas.openxmlformats.org/officeDocument/2006/relationships" id="260" r:id="R588808fdae5143b5"/>
    <p:sldId xmlns:r="http://schemas.openxmlformats.org/officeDocument/2006/relationships" id="261" r:id="R06937e5252f34def"/>
    <p:sldId xmlns:r="http://schemas.openxmlformats.org/officeDocument/2006/relationships" id="262" r:id="R1d9d392a70b141ab"/>
    <p:sldId xmlns:r="http://schemas.openxmlformats.org/officeDocument/2006/relationships" id="263" r:id="R27851f68795a46ba"/>
    <p:sldId xmlns:r="http://schemas.openxmlformats.org/officeDocument/2006/relationships" id="264" r:id="Rc258fc0ed8324a18"/>
    <p:sldId xmlns:r="http://schemas.openxmlformats.org/officeDocument/2006/relationships" id="265" r:id="R5dc8c7d5266645c6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b8b55aacef40c5" /><Relationship Type="http://schemas.openxmlformats.org/officeDocument/2006/relationships/theme" Target="/ppt/theme/theme1.xml" Id="Rcbf90ade9b5f42f0" /><Relationship Type="http://schemas.openxmlformats.org/officeDocument/2006/relationships/notesMaster" Target="/ppt/notesMasters/notesMaster1.xml" Id="R6c271eb0b9604f39" /><Relationship Type="http://schemas.openxmlformats.org/officeDocument/2006/relationships/presProps" Target="/ppt/presProps.xml" Id="R34b10394945a4f57" /><Relationship Type="http://schemas.openxmlformats.org/officeDocument/2006/relationships/viewProps" Target="/ppt/viewProps.xml" Id="R8b234bd63fa44f03" /><Relationship Type="http://schemas.openxmlformats.org/officeDocument/2006/relationships/tableStyles" Target="/ppt/tableStyles.xml" Id="R51197cd2aa9142cd" /><Relationship Type="http://schemas.openxmlformats.org/officeDocument/2006/relationships/slide" Target="/ppt/slides/slide1.xml" Id="Re32483e747934ad0" /><Relationship Type="http://schemas.openxmlformats.org/officeDocument/2006/relationships/slide" Target="/ppt/slides/slide2.xml" Id="R026cfc17e51c4e2b" /><Relationship Type="http://schemas.openxmlformats.org/officeDocument/2006/relationships/slide" Target="/ppt/slides/slide3.xml" Id="Redd1c4f6ef164211" /><Relationship Type="http://schemas.openxmlformats.org/officeDocument/2006/relationships/slide" Target="/ppt/slides/slide4.xml" Id="R50ab27456e0a4ccf" /><Relationship Type="http://schemas.openxmlformats.org/officeDocument/2006/relationships/slide" Target="/ppt/slides/slide5.xml" Id="R588808fdae5143b5" /><Relationship Type="http://schemas.openxmlformats.org/officeDocument/2006/relationships/slide" Target="/ppt/slides/slide6.xml" Id="R06937e5252f34def" /><Relationship Type="http://schemas.openxmlformats.org/officeDocument/2006/relationships/slide" Target="/ppt/slides/slide7.xml" Id="R1d9d392a70b141ab" /><Relationship Type="http://schemas.openxmlformats.org/officeDocument/2006/relationships/slide" Target="/ppt/slides/slide8.xml" Id="R27851f68795a46ba" /><Relationship Type="http://schemas.openxmlformats.org/officeDocument/2006/relationships/slide" Target="/ppt/slides/slide9.xml" Id="Rc258fc0ed8324a18" /><Relationship Type="http://schemas.openxmlformats.org/officeDocument/2006/relationships/slide" Target="/ppt/slides/slide10.xml" Id="R5dc8c7d5266645c6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e0062bf89ed2452e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Modulo 5">
  <a:themeElements>
    <a:clrScheme name="Modulo 5">
      <a:accent1>
        <a:srgbClr val="143C5A"/>
      </a:accent1>
      <a:accent2>
        <a:srgbClr val="1D6E67"/>
      </a:accent2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Modulo 5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cbd4cd0e5cb641d1" /><Relationship Type="http://schemas.openxmlformats.org/officeDocument/2006/relationships/notesMaster" Target="/ppt/notesMasters/notesMaster1.xml" Id="R8bb688864e454d69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48410f1cc3f14876" /><Relationship Type="http://schemas.openxmlformats.org/officeDocument/2006/relationships/notesMaster" Target="/ppt/notesMasters/notesMaster1.xml" Id="Rb0de24a8393347b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b94648f8a0584063" /><Relationship Type="http://schemas.openxmlformats.org/officeDocument/2006/relationships/notesMaster" Target="/ppt/notesMasters/notesMaster1.xml" Id="R4bdd7b4a1b504ff1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d4bc4ebf33a9425d" /><Relationship Type="http://schemas.openxmlformats.org/officeDocument/2006/relationships/notesMaster" Target="/ppt/notesMasters/notesMaster1.xml" Id="R7f3e540fbf4647a3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30150b46e08748c3" /><Relationship Type="http://schemas.openxmlformats.org/officeDocument/2006/relationships/notesMaster" Target="/ppt/notesMasters/notesMaster1.xml" Id="R9bfc979d56cd45a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64bc2dd5773848dd" /><Relationship Type="http://schemas.openxmlformats.org/officeDocument/2006/relationships/notesMaster" Target="/ppt/notesMasters/notesMaster1.xml" Id="R37f8cc2ff70246f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c2d64c6cf5f44dcf" /><Relationship Type="http://schemas.openxmlformats.org/officeDocument/2006/relationships/notesMaster" Target="/ppt/notesMasters/notesMaster1.xml" Id="R91ca9d7d38114be3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be561895fb694882" /><Relationship Type="http://schemas.openxmlformats.org/officeDocument/2006/relationships/notesMaster" Target="/ppt/notesMasters/notesMaster1.xml" Id="R085dedf1fbf54edd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3acbfcc2a70044db" /><Relationship Type="http://schemas.openxmlformats.org/officeDocument/2006/relationships/notesMaster" Target="/ppt/notesMasters/notesMaster1.xml" Id="Rbe825b768acb4476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2114ffde320246fd" /><Relationship Type="http://schemas.openxmlformats.org/officeDocument/2006/relationships/notesMaster" Target="/ppt/notesMasters/notesMaster1.xml" Id="R58fbd35bc974482d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Abrir o modulo reforcando que o foco e transacao segura em jornadas aparentemente legitimas, nao resposta tecnica a fraude.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Fechar com mensagem de autoeficacia, aplicacao imediata e coerencia com o caso integrador.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Apresentar o mapa do modulo e mostrar a progressao da oferta ate o caso integrador.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Apresentar a aula 5.1 destacando objetivo, tres mensagens-chave e uso pratico pelo participante.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Apresentar a aula 5.2 destacando objetivo, tres mensagens-chave e uso pratico pelo participante.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Apresentar a aula 5.3 destacando objetivo, tres mensagens-chave e uso pratico pelo participante.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Apresentar a aula 5.4 destacando objetivo, tres mensagens-chave e uso pratico pelo participante.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Apresentar a aula 5.5 destacando objetivo, tres mensagens-chave e uso pratico pelo participante.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Usar como slide de sintese pratica do modulo.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Explicar como o banco final do modulo verifica aprendizagem e governanca pessoal.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42f92990e14d49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Title 1">
            <a:extLst xmlns:a="http://schemas.openxmlformats.org/drawingml/2006/main">
              <a:ext uri="{FF2B5EF4-FFF2-40B4-BE49-F238E27FC236}">
                <a16:creationId xmlns:a16="http://schemas.microsoft.com/office/drawing/2014/main" id="{1EC62727-44AA-48E8-8A18-201C79C28492}"/>
              </a:ext>
            </a:extLst>
          </p:cNvPr>
          <p:cNvSpPr/>
          <p:nvPr>
            <p:ph type="ctrTitle" idx="0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 anchor="b"/>
          <a:lstStyle xmlns:a="http://schemas.openxmlformats.org/drawingml/2006/main">
            <a:lvl1pPr algn="ctr">
              <a:buNone/>
              <a:defRPr sz="6000"/>
            </a:lvl1pPr>
          </a:lstStyle>
          <a:p xmlns:a="http://schemas.openxmlformats.org/drawingml/2006/main"/>
        </p:txBody>
      </p:sp>
      <p:sp>
        <p:nvSpPr>
          <p:cNvPr id="2" name="Subtitle 2">
            <a:extLst xmlns:a="http://schemas.openxmlformats.org/drawingml/2006/main">
              <a:ext uri="{FF2B5EF4-FFF2-40B4-BE49-F238E27FC236}">
                <a16:creationId xmlns:a16="http://schemas.microsoft.com/office/drawing/2014/main" id="{49D420BA-1419-4805-904C-4800F3446CDA}"/>
              </a:ext>
            </a:extLst>
          </p:cNvPr>
          <p:cNvSpPr/>
          <p:nvPr>
            <p:ph type="subTitle" idx="1"/>
          </p:nvPr>
        </p:nvSpPr>
        <p:spPr>
          <a:xfrm xmlns:a="http://schemas.openxmlformats.org/drawingml/2006/main">
            <a:off x="1524000" y="3602038"/>
            <a:ext cx="9144000" cy="1655762"/>
          </a:xfrm>
        </p:spPr>
        <p:txBody>
          <a:bodyPr xmlns:a="http://schemas.openxmlformats.org/drawingml/2006/main"/>
          <a:lstStyle xmlns:a="http://schemas.openxmlformats.org/drawingml/2006/main"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 xmlns:a="http://schemas.openxmlformats.org/drawingml/2006/main"/>
        </p:txBody>
      </p:sp>
      <p:sp>
        <p:nvSpPr>
          <p:cNvPr id="3" name="Date Placeholder 3">
            <a:extLst xmlns:a="http://schemas.openxmlformats.org/drawingml/2006/main">
              <a:ext uri="{FF2B5EF4-FFF2-40B4-BE49-F238E27FC236}">
                <a16:creationId xmlns:a16="http://schemas.microsoft.com/office/drawing/2014/main" id="{3F82479A-C324-40A3-AE37-7887D4E692BB}"/>
              </a:ext>
            </a:extLst>
          </p:cNvPr>
          <p:cNvSpPr/>
          <p:nvPr>
            <p:ph type="dt" idx="10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Footer Placeholder 4">
            <a:extLst xmlns:a="http://schemas.openxmlformats.org/drawingml/2006/main">
              <a:ext uri="{FF2B5EF4-FFF2-40B4-BE49-F238E27FC236}">
                <a16:creationId xmlns:a16="http://schemas.microsoft.com/office/drawing/2014/main" id="{880AAA9C-EE5D-41CB-A53A-EC9803D7F9B9}"/>
              </a:ext>
            </a:extLst>
          </p:cNvPr>
          <p:cNvSpPr/>
          <p:nvPr>
            <p:ph type="ftr" idx="1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4AD37094-8A95-44C3-8AD7-67225687C558}"/>
              </a:ext>
            </a:extLst>
          </p:cNvPr>
          <p:cNvSpPr/>
          <p:nvPr>
            <p:ph type="sldNum" idx="12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9ae2799942b44e4f" /><Relationship Type="http://schemas.openxmlformats.org/officeDocument/2006/relationships/slideLayout" Target="/ppt/slideLayouts/slideLayout2.xml" Id="R4d744cbc81d94c60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C5C415AC-5243-47BC-A954-45B12928AF00}"/>
              </a:ext>
            </a:extLst>
          </p:cNvPr>
          <p:cNvSpPr/>
          <p:nvPr>
            <p:ph type="sldNum" idx="4"/>
          </p:nvPr>
        </p:nvSpPr>
        <p:spPr>
          <a:xfrm xmlns:a="http://schemas.openxmlformats.org/drawingml/2006/main">
            <a:off x="8610600" y="6356350"/>
            <a:ext cx="2743200" cy="36512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vert="horz" lIns="91440" tIns="45720" rIns="91440" bIns="45720" anchor="ctr"/>
          <a:lstStyle xmlns:a="http://schemas.openxmlformats.org/drawingml/2006/main">
            <a:lvl1pPr algn="r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744cbc81d94c60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ef834db6e604f68" /><Relationship Type="http://schemas.openxmlformats.org/officeDocument/2006/relationships/notesSlide" Target="/ppt/notesSlides/notesSlide1.xml" Id="R15fae9d3a8354bc1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12126f510a94d07" /><Relationship Type="http://schemas.openxmlformats.org/officeDocument/2006/relationships/notesSlide" Target="/ppt/notesSlides/notesSlide10.xml" Id="R1a5a02d61dbc47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8dcdf0522824a6a" /><Relationship Type="http://schemas.openxmlformats.org/officeDocument/2006/relationships/notesSlide" Target="/ppt/notesSlides/notesSlide2.xml" Id="Rb898d356c1af42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f7ec6c9bfba4f0c" /><Relationship Type="http://schemas.openxmlformats.org/officeDocument/2006/relationships/notesSlide" Target="/ppt/notesSlides/notesSlide3.xml" Id="R174d3422253c41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eba9283823d4373" /><Relationship Type="http://schemas.openxmlformats.org/officeDocument/2006/relationships/notesSlide" Target="/ppt/notesSlides/notesSlide4.xml" Id="R6eb63f415a1f4f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7ea58121b13433e" /><Relationship Type="http://schemas.openxmlformats.org/officeDocument/2006/relationships/notesSlide" Target="/ppt/notesSlides/notesSlide5.xml" Id="R29ccd12eebc940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5d60b44d8ea4605" /><Relationship Type="http://schemas.openxmlformats.org/officeDocument/2006/relationships/notesSlide" Target="/ppt/notesSlides/notesSlide6.xml" Id="Ra924ac03ee7548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2f2f0324a6a4609" /><Relationship Type="http://schemas.openxmlformats.org/officeDocument/2006/relationships/notesSlide" Target="/ppt/notesSlides/notesSlide7.xml" Id="R881560ea9207477c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4238c5b60754dd1" /><Relationship Type="http://schemas.openxmlformats.org/officeDocument/2006/relationships/notesSlide" Target="/ppt/notesSlides/notesSlide8.xml" Id="R07a01e9de0914970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af44b09a2584858" /><Relationship Type="http://schemas.openxmlformats.org/officeDocument/2006/relationships/notesSlide" Target="/ppt/notesSlides/notesSlide9.xml" Id="R048ef01adf134406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F7FAF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4AD37094-8A95-44C3-8AD7-67225687C558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75A4D64-C952-4159-8760-94FC97B582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" y="552450"/>
            <a:ext cx="11163300" cy="5753100"/>
          </a:xfrm>
          <a:prstGeom xmlns:a="http://schemas.openxmlformats.org/drawingml/2006/main" prst="roundRect">
            <a:avLst>
              <a:gd name="adj" fmla="val 132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1DEE772-035A-44CF-8F1F-6483322CAF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895350"/>
            <a:ext cx="17145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950" b="1">
                <a:solidFill>
                  <a:srgbClr val="1D6E67"/>
                </a:solidFill>
              </a:defRPr>
            </a:pPr>
            <a:r>
              <a:rPr sz="1950" b="1">
                <a:solidFill>
                  <a:srgbClr val="1D6E67"/>
                </a:solidFill>
              </a:rPr>
              <a:t>Modulo 5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CD722C1-C3B0-4937-9BFC-A44922858A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1390650"/>
            <a:ext cx="7239000" cy="1123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143C5A"/>
                </a:solidFill>
              </a:defRPr>
            </a:pPr>
            <a:r>
              <a:rPr sz="2850" b="1">
                <a:solidFill>
                  <a:srgbClr val="143C5A"/>
                </a:solidFill>
              </a:rPr>
              <a:t>Transacoes e servicos digitais com verificacao segura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0E04D93-AE89-4B81-9CE5-57FFE46272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781300"/>
            <a:ext cx="6858000" cy="895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725" b="0">
                <a:solidFill>
                  <a:srgbClr val="1F2F3D"/>
                </a:solidFill>
              </a:defRPr>
            </a:pPr>
            <a:r>
              <a:rPr sz="1725" b="0">
                <a:solidFill>
                  <a:srgbClr val="1F2F3D"/>
                </a:solidFill>
              </a:rPr>
              <a:t>Objetivo do modulo: prevenir erro operacional e exposicao indevida em compras, pagamentos, reservas, entregas, suporte e contratacoes digitais do cotidiano.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28A77AB-3AFD-4484-8573-3BBBAFE153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5800" y="1200150"/>
            <a:ext cx="2705100" cy="3429000"/>
          </a:xfrm>
          <a:prstGeom xmlns:a="http://schemas.openxmlformats.org/drawingml/2006/main" prst="roundRect">
            <a:avLst>
              <a:gd name="adj" fmla="val 2817"/>
            </a:avLst>
          </a:prstGeom>
          <a:solidFill xmlns:a="http://schemas.openxmlformats.org/drawingml/2006/main">
            <a:srgbClr val="EAF2F7"/>
          </a:solidFill>
          <a:ln xmlns:a="http://schemas.openxmlformats.org/drawingml/2006/main" w="0">
            <a:solidFill>
              <a:srgbClr val="EAF2F7"/>
            </a:solidFill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90621E5-D501-4EAA-B95D-24C75E9A9A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1428750"/>
            <a:ext cx="2286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D6E67"/>
                </a:solidFill>
              </a:defRPr>
            </a:pPr>
            <a:r>
              <a:rPr sz="1350" b="1">
                <a:solidFill>
                  <a:srgbClr val="1D6E67"/>
                </a:solidFill>
              </a:rPr>
              <a:t>Competencias centrais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DE55391-5207-4136-8A6F-236BE528C9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0" y="205740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43C5A"/>
          </a:solidFill>
          <a:ln xmlns:a="http://schemas.openxmlformats.org/drawingml/2006/main" w="0">
            <a:solidFill>
              <a:srgbClr val="143C5A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EC725D2-1DF2-4AD7-8062-8B63464513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82050" y="1924050"/>
            <a:ext cx="18097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1F2F3D"/>
                </a:solidFill>
              </a:defRPr>
            </a:pPr>
            <a:r>
              <a:rPr sz="1500" b="0">
                <a:solidFill>
                  <a:srgbClr val="1F2F3D"/>
                </a:solidFill>
              </a:rPr>
              <a:t>C2 | Verificacao segura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0D18BA9-E6A1-4670-A9E1-1576FA8789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0" y="268605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43C5A"/>
          </a:solidFill>
          <a:ln xmlns:a="http://schemas.openxmlformats.org/drawingml/2006/main" w="0">
            <a:solidFill>
              <a:srgbClr val="143C5A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34E3139-AC19-4EBF-8FFA-E1E4A3D5E8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82050" y="2552700"/>
            <a:ext cx="18097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1F2F3D"/>
                </a:solidFill>
              </a:defRPr>
            </a:pPr>
            <a:r>
              <a:rPr sz="1500" b="0">
                <a:solidFill>
                  <a:srgbClr val="1F2F3D"/>
                </a:solidFill>
              </a:rPr>
              <a:t>C4 | Minimizacao de dados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EEF8AFE-C921-448E-B70C-2F2FCBA8DB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0" y="331470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43C5A"/>
          </a:solidFill>
          <a:ln xmlns:a="http://schemas.openxmlformats.org/drawingml/2006/main" w="0">
            <a:solidFill>
              <a:srgbClr val="143C5A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761E733-080F-4B58-BBFD-6571127B85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82050" y="3181350"/>
            <a:ext cx="18097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1F2F3D"/>
                </a:solidFill>
              </a:defRPr>
            </a:pPr>
            <a:r>
              <a:rPr sz="1500" b="0">
                <a:solidFill>
                  <a:srgbClr val="1F2F3D"/>
                </a:solidFill>
              </a:rPr>
              <a:t>C5 | Leitura critica de contexto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064B2B1-59F2-4B7A-A2C7-ED1F1B5584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0" y="394335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43C5A"/>
          </a:solidFill>
          <a:ln xmlns:a="http://schemas.openxmlformats.org/drawingml/2006/main" w="0">
            <a:solidFill>
              <a:srgbClr val="143C5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378FC4B-9222-4DD6-A390-24353AE451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82050" y="3810000"/>
            <a:ext cx="18097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1F2F3D"/>
                </a:solidFill>
              </a:defRPr>
            </a:pPr>
            <a:r>
              <a:rPr sz="1500" b="0">
                <a:solidFill>
                  <a:srgbClr val="1F2F3D"/>
                </a:solidFill>
              </a:rPr>
              <a:t>C8 | Decisao e encaminhamento proporcional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A81E4D3-96D7-49C9-9954-AFF238EC75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143500"/>
            <a:ext cx="895350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D6C78"/>
                </a:solidFill>
              </a:defRPr>
            </a:pPr>
            <a:r>
              <a:rPr sz="1350" b="0">
                <a:solidFill>
                  <a:srgbClr val="5D6C78"/>
                </a:solidFill>
              </a:rPr>
              <a:t>Base de producao: banco final homologavel do M5 com 12 quizzes e 6 estudos de caso completos.</a:t>
            </a:r>
          </a:p>
        </p:txBody>
      </p:sp>
    </p:spTree>
    <p:extLst>
      <p:ext uri="{BB962C8B-B14F-4D97-AF65-F5344CB8AC3E}">
        <p14:creationId xmlns:p14="http://schemas.microsoft.com/office/powerpoint/2010/main" val="545626953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F7FAF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4AD37094-8A95-44C3-8AD7-67225687C558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8577F30-7495-42F7-B32C-6F29F1D527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85800"/>
            <a:ext cx="10820400" cy="5486400"/>
          </a:xfrm>
          <a:prstGeom xmlns:a="http://schemas.openxmlformats.org/drawingml/2006/main" prst="roundRect">
            <a:avLst>
              <a:gd name="adj" fmla="val 1389"/>
            </a:avLst>
          </a:prstGeom>
          <a:solidFill xmlns:a="http://schemas.openxmlformats.org/drawingml/2006/main">
            <a:srgbClr val="143C5A"/>
          </a:solidFill>
          <a:ln xmlns:a="http://schemas.openxmlformats.org/drawingml/2006/main" w="0">
            <a:solidFill>
              <a:srgbClr val="143C5A"/>
            </a:solidFill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1582B10-CAF5-4E07-A094-EA14B516A9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1200150"/>
            <a:ext cx="8572500" cy="666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FFFFFF"/>
                </a:solidFill>
              </a:defRPr>
            </a:pPr>
            <a:r>
              <a:rPr sz="2700" b="1">
                <a:solidFill>
                  <a:srgbClr val="FFFFFF"/>
                </a:solidFill>
              </a:rPr>
              <a:t>Encerramento do Modulo 5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DE2B949-9A3F-49FC-8AD0-85B32FE701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095500"/>
            <a:ext cx="885825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2100" b="0">
                <a:solidFill>
                  <a:srgbClr val="FFFFFF"/>
                </a:solidFill>
              </a:defRPr>
            </a:pPr>
            <a:r>
              <a:rPr sz="2100" b="0">
                <a:solidFill>
                  <a:srgbClr val="FFFFFF"/>
                </a:solidFill>
              </a:rPr>
              <a:t>Transacao segura e uma rotina de verificacao, minimizacao de dados e registro essencial antes, durante e depois da contratacao digital.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B44F191-82D0-495D-8D0A-1D49718950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340995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DF3EC"/>
          </a:solidFill>
          <a:ln xmlns:a="http://schemas.openxmlformats.org/drawingml/2006/main" w="0">
            <a:solidFill>
              <a:srgbClr val="DDF3EC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0D35398-D519-4894-A583-1995EC60C8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3276600"/>
            <a:ext cx="87630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FFFFFF"/>
                </a:solidFill>
              </a:defRPr>
            </a:pPr>
            <a:r>
              <a:rPr sz="1575" b="0">
                <a:solidFill>
                  <a:srgbClr val="FFFFFF"/>
                </a:solidFill>
              </a:rPr>
              <a:t>Manter a operacao em canal protegido sempre que possivel.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A2E45B8-6146-44BE-AA85-F42624723B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394335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DF3EC"/>
          </a:solidFill>
          <a:ln xmlns:a="http://schemas.openxmlformats.org/drawingml/2006/main" w="0">
            <a:solidFill>
              <a:srgbClr val="DDF3EC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5529BB3-6974-4EDB-9C2A-4AA76FD2FB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3810000"/>
            <a:ext cx="87630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FFFFFF"/>
                </a:solidFill>
              </a:defRPr>
            </a:pPr>
            <a:r>
              <a:rPr sz="1575" b="0">
                <a:solidFill>
                  <a:srgbClr val="FFFFFF"/>
                </a:solidFill>
              </a:rPr>
              <a:t>Confirmar contexto antes de pagar ou compartilhar dados.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B1D533E-80DF-4CBD-9CB2-7F86A59026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447675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DDF3EC"/>
          </a:solidFill>
          <a:ln xmlns:a="http://schemas.openxmlformats.org/drawingml/2006/main" w="0">
            <a:solidFill>
              <a:srgbClr val="DDF3EC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04F0873-F4F3-49EA-9A3C-3F8257C629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4343400"/>
            <a:ext cx="87630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FFFFFF"/>
                </a:solidFill>
              </a:defRPr>
            </a:pPr>
            <a:r>
              <a:rPr sz="1575" b="0">
                <a:solidFill>
                  <a:srgbClr val="FFFFFF"/>
                </a:solidFill>
              </a:rPr>
              <a:t>Guardar comprovantes essenciais e saber a quem recorrer.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6D769EF-B773-483F-B44F-B8D2D3E3ED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676900"/>
            <a:ext cx="89535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D6E4EC"/>
                </a:solidFill>
              </a:defRPr>
            </a:pPr>
            <a:r>
              <a:rPr sz="1350" b="0">
                <a:solidFill>
                  <a:srgbClr val="D6E4EC"/>
                </a:solidFill>
              </a:rPr>
              <a:t>Proximo passo do participante: aplicar o checklist transacional nas proximas jornadas digitais do cotidiano.</a:t>
            </a:r>
          </a:p>
        </p:txBody>
      </p:sp>
    </p:spTree>
    <p:extLst>
      <p:ext uri="{BB962C8B-B14F-4D97-AF65-F5344CB8AC3E}">
        <p14:creationId xmlns:p14="http://schemas.microsoft.com/office/powerpoint/2010/main" val="1703628358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F7FAF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4AD37094-8A95-44C3-8AD7-67225687C558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85670DC-E4E9-483F-A0D5-A3134C7C07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00050"/>
            <a:ext cx="5905500" cy="571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143C5A"/>
                </a:solidFill>
              </a:defRPr>
            </a:pPr>
            <a:r>
              <a:rPr sz="2400" b="1">
                <a:solidFill>
                  <a:srgbClr val="143C5A"/>
                </a:solidFill>
              </a:rPr>
              <a:t>Arquitetura do modulo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02C1A88-7DEF-433E-BDD1-DCB7CA3FE3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933450"/>
            <a:ext cx="78105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5D6C78"/>
                </a:solidFill>
              </a:defRPr>
            </a:pPr>
            <a:r>
              <a:rPr sz="1500" b="0">
                <a:solidFill>
                  <a:srgbClr val="5D6C78"/>
                </a:solidFill>
              </a:rPr>
              <a:t>Cinco aulas conectando verificacao segura, pagamento contextualizado, compartilhamento minimo e governanca pessoal.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1DA0596-F1F3-4563-83FD-8488BD7F7B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5143500" cy="1428750"/>
          </a:xfrm>
          <a:prstGeom xmlns:a="http://schemas.openxmlformats.org/drawingml/2006/main" prst="roundRect">
            <a:avLst>
              <a:gd name="adj" fmla="val 533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501A9D5-5A63-47CF-AE3F-0B49E64F86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714500"/>
            <a:ext cx="762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D6E67"/>
                </a:solidFill>
              </a:defRPr>
            </a:pPr>
            <a:r>
              <a:rPr sz="1275" b="1">
                <a:solidFill>
                  <a:srgbClr val="1D6E67"/>
                </a:solidFill>
              </a:rPr>
              <a:t>5.1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C862839-4A18-4AE2-ABCB-07453C56E8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1981200"/>
            <a:ext cx="480060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43C5A"/>
                </a:solidFill>
              </a:defRPr>
            </a:pPr>
            <a:r>
              <a:rPr sz="1350" b="1">
                <a:solidFill>
                  <a:srgbClr val="143C5A"/>
                </a:solidFill>
              </a:rPr>
              <a:t>Compras online, marketplaces e reputacao verificavel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7510989-2DEE-4CE7-8883-73A45E3E63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495550"/>
            <a:ext cx="4800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1F2F3D"/>
                </a:solidFill>
              </a:defRPr>
            </a:pPr>
            <a:r>
              <a:rPr sz="1125" b="0">
                <a:solidFill>
                  <a:srgbClr val="1F2F3D"/>
                </a:solidFill>
              </a:rPr>
              <a:t>Comparar sinais de confianca e de alerta em ofertas, vendedores, perfis comerciais e plataformas.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3D9D9AD-E8A9-4D87-ACE1-5096844DE0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81700" y="1619250"/>
            <a:ext cx="5143500" cy="1428750"/>
          </a:xfrm>
          <a:prstGeom xmlns:a="http://schemas.openxmlformats.org/drawingml/2006/main" prst="roundRect">
            <a:avLst>
              <a:gd name="adj" fmla="val 5333"/>
            </a:avLst>
          </a:prstGeom>
          <a:solidFill xmlns:a="http://schemas.openxmlformats.org/drawingml/2006/main">
            <a:srgbClr val="EAF2F7"/>
          </a:solidFill>
          <a:ln xmlns:a="http://schemas.openxmlformats.org/drawingml/2006/main" w="0">
            <a:solidFill>
              <a:srgbClr val="EAF2F7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73DF601-CED8-40B4-9ED2-7227AFC9A7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53150" y="1714500"/>
            <a:ext cx="762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D6E67"/>
                </a:solidFill>
              </a:defRPr>
            </a:pPr>
            <a:r>
              <a:rPr sz="1275" b="1">
                <a:solidFill>
                  <a:srgbClr val="1D6E67"/>
                </a:solidFill>
              </a:rPr>
              <a:t>5.2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F7304F3-DDD0-4618-A158-0194DEA818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53150" y="1981200"/>
            <a:ext cx="480060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43C5A"/>
                </a:solidFill>
              </a:defRPr>
            </a:pPr>
            <a:r>
              <a:rPr sz="1350" b="1">
                <a:solidFill>
                  <a:srgbClr val="143C5A"/>
                </a:solidFill>
              </a:rPr>
              <a:t>Pagamentos, QR codes, boletos e links de cobranca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A32A4D4-4A81-43CC-B06F-437F0FFAB2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53150" y="2495550"/>
            <a:ext cx="4800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1F2F3D"/>
                </a:solidFill>
              </a:defRPr>
            </a:pPr>
            <a:r>
              <a:rPr sz="1125" b="0">
                <a:solidFill>
                  <a:srgbClr val="1F2F3D"/>
                </a:solidFill>
              </a:rPr>
              <a:t>Aplicar checklist de verificacao antes de pagar, copiar codigo, ler QR ou confirmar cobranca.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30DF19C-F99F-4BE9-9089-D9498C3547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257550"/>
            <a:ext cx="5143500" cy="1428750"/>
          </a:xfrm>
          <a:prstGeom xmlns:a="http://schemas.openxmlformats.org/drawingml/2006/main" prst="roundRect">
            <a:avLst>
              <a:gd name="adj" fmla="val 5333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9267874-9CC3-43A8-91D0-6F65D2B050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352800"/>
            <a:ext cx="762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D6E67"/>
                </a:solidFill>
              </a:defRPr>
            </a:pPr>
            <a:r>
              <a:rPr sz="1275" b="1">
                <a:solidFill>
                  <a:srgbClr val="1D6E67"/>
                </a:solidFill>
              </a:rPr>
              <a:t>5.3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8BA5A58-6126-4871-8347-B52B70C7D1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19500"/>
            <a:ext cx="480060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43C5A"/>
                </a:solidFill>
              </a:defRPr>
            </a:pPr>
            <a:r>
              <a:rPr sz="1350" b="1">
                <a:solidFill>
                  <a:srgbClr val="143C5A"/>
                </a:solidFill>
              </a:rPr>
              <a:t>Entregas, retiradas, suporte e comprovantes sem exposicao excessiva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873B028-3D62-4DA1-B1C4-41AC605A07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133850"/>
            <a:ext cx="4800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1F2F3D"/>
                </a:solidFill>
              </a:defRPr>
            </a:pPr>
            <a:r>
              <a:rPr sz="1125" b="0">
                <a:solidFill>
                  <a:srgbClr val="1F2F3D"/>
                </a:solidFill>
              </a:rPr>
              <a:t>Definir o que compartilhar, o que proteger e quais comprovantes guardar com seguranca.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5729AC8-B8AE-4470-885B-7232597CA5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81700" y="3257550"/>
            <a:ext cx="5143500" cy="1428750"/>
          </a:xfrm>
          <a:prstGeom xmlns:a="http://schemas.openxmlformats.org/drawingml/2006/main" prst="roundRect">
            <a:avLst>
              <a:gd name="adj" fmla="val 5333"/>
            </a:avLst>
          </a:prstGeom>
          <a:solidFill xmlns:a="http://schemas.openxmlformats.org/drawingml/2006/main">
            <a:srgbClr val="EAF2F7"/>
          </a:solidFill>
          <a:ln xmlns:a="http://schemas.openxmlformats.org/drawingml/2006/main" w="0">
            <a:solidFill>
              <a:srgbClr val="EAF2F7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C97B919-A167-466D-9637-263151CA5F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53150" y="3352800"/>
            <a:ext cx="762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D6E67"/>
                </a:solidFill>
              </a:defRPr>
            </a:pPr>
            <a:r>
              <a:rPr sz="1275" b="1">
                <a:solidFill>
                  <a:srgbClr val="1D6E67"/>
                </a:solidFill>
              </a:rPr>
              <a:t>5.4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71D0659-BA11-4D45-A2F3-DE1CC93814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53150" y="3619500"/>
            <a:ext cx="480060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43C5A"/>
                </a:solidFill>
              </a:defRPr>
            </a:pPr>
            <a:r>
              <a:rPr sz="1350" b="1">
                <a:solidFill>
                  <a:srgbClr val="143C5A"/>
                </a:solidFill>
              </a:rPr>
              <a:t>Contratos, assinaturas, permissoes e dados minimos em servicos digitais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66BC9E6-223B-4B02-A29A-BAE89EC8EA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53150" y="4133850"/>
            <a:ext cx="4800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1F2F3D"/>
                </a:solidFill>
              </a:defRPr>
            </a:pPr>
            <a:r>
              <a:rPr sz="1125" b="0">
                <a:solidFill>
                  <a:srgbClr val="1F2F3D"/>
                </a:solidFill>
              </a:rPr>
              <a:t>Distinguir dados necessarios de dados excessivos em cadastros, reservas, contratos e permissoes.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8B45389-A7C5-4B8F-A1FF-43ACA76CD7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895850"/>
            <a:ext cx="10591800" cy="1200150"/>
          </a:xfrm>
          <a:prstGeom xmlns:a="http://schemas.openxmlformats.org/drawingml/2006/main" prst="roundRect">
            <a:avLst>
              <a:gd name="adj" fmla="val 6349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1179A97-35ED-481D-BD02-5EB84722B3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991100"/>
            <a:ext cx="762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D6E67"/>
                </a:solidFill>
              </a:defRPr>
            </a:pPr>
            <a:r>
              <a:rPr sz="1275" b="1">
                <a:solidFill>
                  <a:srgbClr val="1D6E67"/>
                </a:solidFill>
              </a:rPr>
              <a:t>5.5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71BBE45-FE9A-4266-9508-8330D1FD25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257800"/>
            <a:ext cx="1024890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43C5A"/>
                </a:solidFill>
              </a:defRPr>
            </a:pPr>
            <a:r>
              <a:rPr sz="1350" b="1">
                <a:solidFill>
                  <a:srgbClr val="143C5A"/>
                </a:solidFill>
              </a:rPr>
              <a:t>Caso integrador de jornada transacional segura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14186A7-7AF9-49FB-83F0-26DF5747B6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5772150"/>
            <a:ext cx="102489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1F2F3D"/>
                </a:solidFill>
              </a:defRPr>
            </a:pPr>
            <a:r>
              <a:rPr sz="1125" b="0">
                <a:solidFill>
                  <a:srgbClr val="1F2F3D"/>
                </a:solidFill>
              </a:rPr>
              <a:t>Resolver jornada completa de oferta, pagamento, suporte e comprovantes, justificando cada decisao.</a:t>
            </a:r>
          </a:p>
        </p:txBody>
      </p:sp>
    </p:spTree>
    <p:extLst>
      <p:ext uri="{BB962C8B-B14F-4D97-AF65-F5344CB8AC3E}">
        <p14:creationId xmlns:p14="http://schemas.microsoft.com/office/powerpoint/2010/main" val="625754138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F7FAF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4AD37094-8A95-44C3-8AD7-67225687C558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5699EF0-3A32-4615-A098-21F3F0C963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00050"/>
            <a:ext cx="85725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D6E67"/>
                </a:solidFill>
              </a:defRPr>
            </a:pPr>
            <a:r>
              <a:rPr sz="1650" b="1">
                <a:solidFill>
                  <a:srgbClr val="1D6E67"/>
                </a:solidFill>
              </a:rPr>
              <a:t>5.1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21CFBE5-B667-4372-8A09-7A3C047271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04850"/>
            <a:ext cx="7524750" cy="800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2250" b="1">
                <a:solidFill>
                  <a:srgbClr val="143C5A"/>
                </a:solidFill>
              </a:defRPr>
            </a:pPr>
            <a:r>
              <a:rPr sz="2250" b="1">
                <a:solidFill>
                  <a:srgbClr val="143C5A"/>
                </a:solidFill>
              </a:rPr>
              <a:t>Compras online, marketplaces e reputacao verificavel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2042248-D354-4631-B01E-924FAFC274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4857750" cy="1866900"/>
          </a:xfrm>
          <a:prstGeom xmlns:a="http://schemas.openxmlformats.org/drawingml/2006/main" prst="roundRect">
            <a:avLst>
              <a:gd name="adj" fmla="val 408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8150BBD-6E07-4E6E-BBED-E0D01681CD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79070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D6E67"/>
                </a:solidFill>
              </a:defRPr>
            </a:pPr>
            <a:r>
              <a:rPr sz="1350" b="1">
                <a:solidFill>
                  <a:srgbClr val="1D6E67"/>
                </a:solidFill>
              </a:rPr>
              <a:t>Objetivo mensuravel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C82BBA2-1DE8-46CC-AB49-210EF0A0D7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095500"/>
            <a:ext cx="43624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1F2F3D"/>
                </a:solidFill>
              </a:defRPr>
            </a:pPr>
            <a:r>
              <a:rPr sz="1650" b="0">
                <a:solidFill>
                  <a:srgbClr val="1F2F3D"/>
                </a:solidFill>
              </a:rPr>
              <a:t>Comparar sinais de confianca e de alerta em ofertas, vendedores, perfis comerciais e plataformas.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8525A61-1FD7-4D8A-AAA3-58F143E6CA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57850" y="1619250"/>
            <a:ext cx="6000750" cy="3733800"/>
          </a:xfrm>
          <a:prstGeom xmlns:a="http://schemas.openxmlformats.org/drawingml/2006/main" prst="roundRect">
            <a:avLst>
              <a:gd name="adj" fmla="val 204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79EE71E-7EED-450F-A5DB-2004C1E307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86450" y="1790700"/>
            <a:ext cx="2286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D6E67"/>
                </a:solidFill>
              </a:defRPr>
            </a:pPr>
            <a:r>
              <a:rPr sz="1350" b="1">
                <a:solidFill>
                  <a:srgbClr val="1D6E67"/>
                </a:solidFill>
              </a:rPr>
              <a:t>Mensagens-chave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5E558A7-F078-4149-ADF3-9AAD47D663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238125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43C5A"/>
          </a:solidFill>
          <a:ln xmlns:a="http://schemas.openxmlformats.org/drawingml/2006/main" w="0">
            <a:solidFill>
              <a:srgbClr val="143C5A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809DE3E-2EFD-48A5-81B3-F80FC0B54D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2247900"/>
            <a:ext cx="52197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1F2F3D"/>
                </a:solidFill>
              </a:defRPr>
            </a:pPr>
            <a:r>
              <a:rPr sz="1575" b="0">
                <a:solidFill>
                  <a:srgbClr val="1F2F3D"/>
                </a:solidFill>
              </a:rPr>
              <a:t>Preco nao substitui leitura de reputacao, historico e regra da plataforma.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60074A7-38D5-472B-A908-098A34A36D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295275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43C5A"/>
          </a:solidFill>
          <a:ln xmlns:a="http://schemas.openxmlformats.org/drawingml/2006/main" w="0">
            <a:solidFill>
              <a:srgbClr val="143C5A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C9DBA07-7C62-418F-BFF2-3B94CBB771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2819400"/>
            <a:ext cx="52197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1F2F3D"/>
                </a:solidFill>
              </a:defRPr>
            </a:pPr>
            <a:r>
              <a:rPr sz="1575" b="0">
                <a:solidFill>
                  <a:srgbClr val="1F2F3D"/>
                </a:solidFill>
              </a:rPr>
              <a:t>Sair do ambiente protegido fragiliza verificacao e suporte.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E786DBA-07AD-4328-9DD7-DB977EC83F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352425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43C5A"/>
          </a:solidFill>
          <a:ln xmlns:a="http://schemas.openxmlformats.org/drawingml/2006/main" w="0">
            <a:solidFill>
              <a:srgbClr val="143C5A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8BD3B13-2CBB-4AE6-8E9A-8F00B86ED9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3390900"/>
            <a:ext cx="52197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1F2F3D"/>
                </a:solidFill>
              </a:defRPr>
            </a:pPr>
            <a:r>
              <a:rPr sz="1575" b="0">
                <a:solidFill>
                  <a:srgbClr val="1F2F3D"/>
                </a:solidFill>
              </a:rPr>
              <a:t>A pressa comercial deve levar a pausa, nao a aceleracao da compra.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79B4CCE-B7B8-47B2-AB2B-DDF42B98FE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752850"/>
            <a:ext cx="4857750" cy="1600200"/>
          </a:xfrm>
          <a:prstGeom xmlns:a="http://schemas.openxmlformats.org/drawingml/2006/main" prst="roundRect">
            <a:avLst>
              <a:gd name="adj" fmla="val 4762"/>
            </a:avLst>
          </a:prstGeom>
          <a:solidFill xmlns:a="http://schemas.openxmlformats.org/drawingml/2006/main">
            <a:srgbClr val="DDF3EC"/>
          </a:solidFill>
          <a:ln xmlns:a="http://schemas.openxmlformats.org/drawingml/2006/main" w="0">
            <a:solidFill>
              <a:srgbClr val="DDF3EC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DEB666F-25CB-40E2-AD27-E92608D366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905250"/>
            <a:ext cx="1905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D6E67"/>
                </a:solidFill>
              </a:defRPr>
            </a:pPr>
            <a:r>
              <a:rPr sz="1350" b="1">
                <a:solidFill>
                  <a:srgbClr val="1D6E67"/>
                </a:solidFill>
              </a:rPr>
              <a:t>Aplicacao em aula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2022625-90C9-4F53-A879-58419223FE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229100"/>
            <a:ext cx="4362450" cy="895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1F2F3D"/>
                </a:solidFill>
              </a:defRPr>
            </a:pPr>
            <a:r>
              <a:rPr sz="1500" b="0">
                <a:solidFill>
                  <a:srgbClr val="1F2F3D"/>
                </a:solidFill>
              </a:rPr>
              <a:t>Atividade: comparar duas ofertas e justificar a decisao segura.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14DEB53-4507-4C68-98F6-627942CCB0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5734050"/>
            <a:ext cx="112395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D6C78"/>
                </a:solidFill>
              </a:defRPr>
            </a:pPr>
            <a:r>
              <a:rPr sz="1350" b="0">
                <a:solidFill>
                  <a:srgbClr val="5D6C78"/>
                </a:solidFill>
              </a:rPr>
              <a:t>Formato sugerido: video curto + atividade orientada + quiz de fechamento.</a:t>
            </a:r>
          </a:p>
        </p:txBody>
      </p:sp>
    </p:spTree>
    <p:extLst>
      <p:ext uri="{BB962C8B-B14F-4D97-AF65-F5344CB8AC3E}">
        <p14:creationId xmlns:p14="http://schemas.microsoft.com/office/powerpoint/2010/main" val="1359014568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F7FAF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4AD37094-8A95-44C3-8AD7-67225687C558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A54B38F-FB58-4EAD-955F-19BAF1EAB3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00050"/>
            <a:ext cx="85725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D6E67"/>
                </a:solidFill>
              </a:defRPr>
            </a:pPr>
            <a:r>
              <a:rPr sz="1650" b="1">
                <a:solidFill>
                  <a:srgbClr val="1D6E67"/>
                </a:solidFill>
              </a:rPr>
              <a:t>5.2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272D6ED-3244-4E75-BA64-B2BE8B6A4D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04850"/>
            <a:ext cx="7524750" cy="800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2250" b="1">
                <a:solidFill>
                  <a:srgbClr val="143C5A"/>
                </a:solidFill>
              </a:defRPr>
            </a:pPr>
            <a:r>
              <a:rPr sz="2250" b="1">
                <a:solidFill>
                  <a:srgbClr val="143C5A"/>
                </a:solidFill>
              </a:rPr>
              <a:t>Pagamentos, QR codes, boletos e links de cobranca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661E0BE-7FA4-4C42-B528-A3666BA584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4857750" cy="1866900"/>
          </a:xfrm>
          <a:prstGeom xmlns:a="http://schemas.openxmlformats.org/drawingml/2006/main" prst="roundRect">
            <a:avLst>
              <a:gd name="adj" fmla="val 408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D245C48-4DBE-412E-B223-FD098E2004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79070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D6E67"/>
                </a:solidFill>
              </a:defRPr>
            </a:pPr>
            <a:r>
              <a:rPr sz="1350" b="1">
                <a:solidFill>
                  <a:srgbClr val="1D6E67"/>
                </a:solidFill>
              </a:rPr>
              <a:t>Objetivo mensuravel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845B0BC-3514-4C93-89B8-4D49CB4A28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095500"/>
            <a:ext cx="43624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1F2F3D"/>
                </a:solidFill>
              </a:defRPr>
            </a:pPr>
            <a:r>
              <a:rPr sz="1650" b="0">
                <a:solidFill>
                  <a:srgbClr val="1F2F3D"/>
                </a:solidFill>
              </a:rPr>
              <a:t>Aplicar checklist de verificacao antes de pagar, copiar codigo, ler QR ou confirmar cobranca.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C7B6084-2A8E-404F-B805-661A4986B7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57850" y="1619250"/>
            <a:ext cx="6000750" cy="3733800"/>
          </a:xfrm>
          <a:prstGeom xmlns:a="http://schemas.openxmlformats.org/drawingml/2006/main" prst="roundRect">
            <a:avLst>
              <a:gd name="adj" fmla="val 204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66268EC-C276-4170-9BB3-8208F3146C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86450" y="1790700"/>
            <a:ext cx="2286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D6E67"/>
                </a:solidFill>
              </a:defRPr>
            </a:pPr>
            <a:r>
              <a:rPr sz="1350" b="1">
                <a:solidFill>
                  <a:srgbClr val="1D6E67"/>
                </a:solidFill>
              </a:rPr>
              <a:t>Mensagens-chave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E40AD0D-3F41-4422-9A24-5B3D299751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238125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43C5A"/>
          </a:solidFill>
          <a:ln xmlns:a="http://schemas.openxmlformats.org/drawingml/2006/main" w="0">
            <a:solidFill>
              <a:srgbClr val="143C5A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631DD74-97AD-4E27-810D-48D2DC711C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2247900"/>
            <a:ext cx="52197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1F2F3D"/>
                </a:solidFill>
              </a:defRPr>
            </a:pPr>
            <a:r>
              <a:rPr sz="1575" b="0">
                <a:solidFill>
                  <a:srgbClr val="1F2F3D"/>
                </a:solidFill>
              </a:rPr>
              <a:t>Cobranca segura depende de pedido original, beneficiario, valor e finalidade.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AF94E13-55D7-4BD7-A8EA-680A352777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295275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43C5A"/>
          </a:solidFill>
          <a:ln xmlns:a="http://schemas.openxmlformats.org/drawingml/2006/main" w="0">
            <a:solidFill>
              <a:srgbClr val="143C5A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45CFC78-6728-451E-85C7-8A977A7630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2819400"/>
            <a:ext cx="52197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1F2F3D"/>
                </a:solidFill>
              </a:defRPr>
            </a:pPr>
            <a:r>
              <a:rPr sz="1575" b="0">
                <a:solidFill>
                  <a:srgbClr val="1F2F3D"/>
                </a:solidFill>
              </a:rPr>
              <a:t>Mudanca de canal exige reconfirmacao no ambiente oficial.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17B8F9E-82CA-4CEC-97F1-D47876EC64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352425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43C5A"/>
          </a:solidFill>
          <a:ln xmlns:a="http://schemas.openxmlformats.org/drawingml/2006/main" w="0">
            <a:solidFill>
              <a:srgbClr val="143C5A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D9159E5-6A64-444F-B480-6DEDB75428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3390900"/>
            <a:ext cx="52197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1F2F3D"/>
                </a:solidFill>
              </a:defRPr>
            </a:pPr>
            <a:r>
              <a:rPr sz="1575" b="0">
                <a:solidFill>
                  <a:srgbClr val="1F2F3D"/>
                </a:solidFill>
              </a:rPr>
              <a:t>Pagar so faz sentido quando a jornada inteira continua coerente.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498B2E3-8CD2-4EC2-87D6-94028A6482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752850"/>
            <a:ext cx="4857750" cy="1600200"/>
          </a:xfrm>
          <a:prstGeom xmlns:a="http://schemas.openxmlformats.org/drawingml/2006/main" prst="roundRect">
            <a:avLst>
              <a:gd name="adj" fmla="val 4762"/>
            </a:avLst>
          </a:prstGeom>
          <a:solidFill xmlns:a="http://schemas.openxmlformats.org/drawingml/2006/main">
            <a:srgbClr val="DDF3EC"/>
          </a:solidFill>
          <a:ln xmlns:a="http://schemas.openxmlformats.org/drawingml/2006/main" w="0">
            <a:solidFill>
              <a:srgbClr val="DDF3EC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EC74092-A1D2-4F81-9E8A-BB827491F7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905250"/>
            <a:ext cx="1905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D6E67"/>
                </a:solidFill>
              </a:defRPr>
            </a:pPr>
            <a:r>
              <a:rPr sz="1350" b="1">
                <a:solidFill>
                  <a:srgbClr val="1D6E67"/>
                </a:solidFill>
              </a:rPr>
              <a:t>Aplicacao em aula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6D71036-3E54-42B2-921B-F745021B7C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229100"/>
            <a:ext cx="4362450" cy="895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1F2F3D"/>
                </a:solidFill>
              </a:defRPr>
            </a:pPr>
            <a:r>
              <a:rPr sz="1500" b="0">
                <a:solidFill>
                  <a:srgbClr val="1F2F3D"/>
                </a:solidFill>
              </a:rPr>
              <a:t>Atividade: classificar cobrancas em pagar, pausar ou interromper.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F4F1185-B6B4-4A16-9F34-D90DB7A680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5734050"/>
            <a:ext cx="112395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D6C78"/>
                </a:solidFill>
              </a:defRPr>
            </a:pPr>
            <a:r>
              <a:rPr sz="1350" b="0">
                <a:solidFill>
                  <a:srgbClr val="5D6C78"/>
                </a:solidFill>
              </a:rPr>
              <a:t>Formato sugerido: video curto + atividade orientada + quiz de fechamento.</a:t>
            </a:r>
          </a:p>
        </p:txBody>
      </p:sp>
    </p:spTree>
    <p:extLst>
      <p:ext uri="{BB962C8B-B14F-4D97-AF65-F5344CB8AC3E}">
        <p14:creationId xmlns:p14="http://schemas.microsoft.com/office/powerpoint/2010/main" val="1220443769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F7FAF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4AD37094-8A95-44C3-8AD7-67225687C558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A09D83F-D4A7-435A-89D5-04B41414E3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00050"/>
            <a:ext cx="85725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D6E67"/>
                </a:solidFill>
              </a:defRPr>
            </a:pPr>
            <a:r>
              <a:rPr sz="1650" b="1">
                <a:solidFill>
                  <a:srgbClr val="1D6E67"/>
                </a:solidFill>
              </a:rPr>
              <a:t>5.3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BCDF0DC-30A5-4D69-9E60-33CE633B57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04850"/>
            <a:ext cx="7524750" cy="800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2250" b="1">
                <a:solidFill>
                  <a:srgbClr val="143C5A"/>
                </a:solidFill>
              </a:defRPr>
            </a:pPr>
            <a:r>
              <a:rPr sz="2250" b="1">
                <a:solidFill>
                  <a:srgbClr val="143C5A"/>
                </a:solidFill>
              </a:rPr>
              <a:t>Entregas, retiradas, suporte e comprovantes sem exposicao excessiva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14EEA9A-0D36-4E97-9DDE-229013499E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4857750" cy="1866900"/>
          </a:xfrm>
          <a:prstGeom xmlns:a="http://schemas.openxmlformats.org/drawingml/2006/main" prst="roundRect">
            <a:avLst>
              <a:gd name="adj" fmla="val 408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2202688-9ED2-4686-8156-F1B415CF24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79070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D6E67"/>
                </a:solidFill>
              </a:defRPr>
            </a:pPr>
            <a:r>
              <a:rPr sz="1350" b="1">
                <a:solidFill>
                  <a:srgbClr val="1D6E67"/>
                </a:solidFill>
              </a:rPr>
              <a:t>Objetivo mensuravel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4F1F147-9B45-48A5-9620-49E8E35D9D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095500"/>
            <a:ext cx="43624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1F2F3D"/>
                </a:solidFill>
              </a:defRPr>
            </a:pPr>
            <a:r>
              <a:rPr sz="1650" b="0">
                <a:solidFill>
                  <a:srgbClr val="1F2F3D"/>
                </a:solidFill>
              </a:rPr>
              <a:t>Definir o que compartilhar, o que proteger e quais comprovantes guardar com seguranca.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CDBDA3D-6579-4E06-80F0-5C13F094F2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57850" y="1619250"/>
            <a:ext cx="6000750" cy="3733800"/>
          </a:xfrm>
          <a:prstGeom xmlns:a="http://schemas.openxmlformats.org/drawingml/2006/main" prst="roundRect">
            <a:avLst>
              <a:gd name="adj" fmla="val 204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F2AC29F-B45D-4D33-ACD6-F31DE9CED5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86450" y="1790700"/>
            <a:ext cx="2286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D6E67"/>
                </a:solidFill>
              </a:defRPr>
            </a:pPr>
            <a:r>
              <a:rPr sz="1350" b="1">
                <a:solidFill>
                  <a:srgbClr val="1D6E67"/>
                </a:solidFill>
              </a:rPr>
              <a:t>Mensagens-chave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74C5C9B-DBD3-49DA-BCC1-AD4C20FAF7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238125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43C5A"/>
          </a:solidFill>
          <a:ln xmlns:a="http://schemas.openxmlformats.org/drawingml/2006/main" w="0">
            <a:solidFill>
              <a:srgbClr val="143C5A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D708001-250C-47BF-AA96-0F38564F27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2247900"/>
            <a:ext cx="52197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1F2F3D"/>
                </a:solidFill>
              </a:defRPr>
            </a:pPr>
            <a:r>
              <a:rPr sz="1575" b="0">
                <a:solidFill>
                  <a:srgbClr val="1F2F3D"/>
                </a:solidFill>
              </a:rPr>
              <a:t>Codigos unicos e autenticadores merecem cuidado maximo.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4998273-2E13-4E9C-A5F5-A96D0E0C90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295275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43C5A"/>
          </a:solidFill>
          <a:ln xmlns:a="http://schemas.openxmlformats.org/drawingml/2006/main" w="0">
            <a:solidFill>
              <a:srgbClr val="143C5A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C8B9E32-32B3-4831-8A79-829F71C218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2819400"/>
            <a:ext cx="52197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1F2F3D"/>
                </a:solidFill>
              </a:defRPr>
            </a:pPr>
            <a:r>
              <a:rPr sz="1575" b="0">
                <a:solidFill>
                  <a:srgbClr val="1F2F3D"/>
                </a:solidFill>
              </a:rPr>
              <a:t>Suporte seguro combina comprovante essencial, contexto e canal correto.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304A27E-EA59-4988-AD8F-72AD8ED781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352425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43C5A"/>
          </a:solidFill>
          <a:ln xmlns:a="http://schemas.openxmlformats.org/drawingml/2006/main" w="0">
            <a:solidFill>
              <a:srgbClr val="143C5A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1EC006C-8C9A-4949-AC9A-17D5387760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3390900"/>
            <a:ext cx="52197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1F2F3D"/>
                </a:solidFill>
              </a:defRPr>
            </a:pPr>
            <a:r>
              <a:rPr sz="1575" b="0">
                <a:solidFill>
                  <a:srgbClr val="1F2F3D"/>
                </a:solidFill>
              </a:rPr>
              <a:t>Comprovantes essenciais sustentam continuidade segura da jornada.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A25AE2D-E33F-473F-BD60-4151F4E9D9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752850"/>
            <a:ext cx="4857750" cy="1600200"/>
          </a:xfrm>
          <a:prstGeom xmlns:a="http://schemas.openxmlformats.org/drawingml/2006/main" prst="roundRect">
            <a:avLst>
              <a:gd name="adj" fmla="val 4762"/>
            </a:avLst>
          </a:prstGeom>
          <a:solidFill xmlns:a="http://schemas.openxmlformats.org/drawingml/2006/main">
            <a:srgbClr val="DDF3EC"/>
          </a:solidFill>
          <a:ln xmlns:a="http://schemas.openxmlformats.org/drawingml/2006/main" w="0">
            <a:solidFill>
              <a:srgbClr val="DDF3EC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8687D19-4796-4B77-AD12-7926DC3992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905250"/>
            <a:ext cx="1905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D6E67"/>
                </a:solidFill>
              </a:defRPr>
            </a:pPr>
            <a:r>
              <a:rPr sz="1350" b="1">
                <a:solidFill>
                  <a:srgbClr val="1D6E67"/>
                </a:solidFill>
              </a:rPr>
              <a:t>Aplicacao em aula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6F0FD9F-EC3B-4521-999F-FA23D988B7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229100"/>
            <a:ext cx="4362450" cy="895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1F2F3D"/>
                </a:solidFill>
              </a:defRPr>
            </a:pPr>
            <a:r>
              <a:rPr sz="1500" b="0">
                <a:solidFill>
                  <a:srgbClr val="1F2F3D"/>
                </a:solidFill>
              </a:rPr>
              <a:t>Atividade: decidir o que compartilhar em entrega e pos-venda.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A6E3116-622C-4B17-9B1E-318B5F29B0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5734050"/>
            <a:ext cx="112395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D6C78"/>
                </a:solidFill>
              </a:defRPr>
            </a:pPr>
            <a:r>
              <a:rPr sz="1350" b="0">
                <a:solidFill>
                  <a:srgbClr val="5D6C78"/>
                </a:solidFill>
              </a:rPr>
              <a:t>Formato sugerido: video curto + atividade orientada + quiz de fechamento.</a:t>
            </a:r>
          </a:p>
        </p:txBody>
      </p:sp>
    </p:spTree>
    <p:extLst>
      <p:ext uri="{BB962C8B-B14F-4D97-AF65-F5344CB8AC3E}">
        <p14:creationId xmlns:p14="http://schemas.microsoft.com/office/powerpoint/2010/main" val="631647607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F7FAF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4AD37094-8A95-44C3-8AD7-67225687C558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3B9D52C-930D-4ED0-87A9-085CE36BDD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00050"/>
            <a:ext cx="85725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D6E67"/>
                </a:solidFill>
              </a:defRPr>
            </a:pPr>
            <a:r>
              <a:rPr sz="1650" b="1">
                <a:solidFill>
                  <a:srgbClr val="1D6E67"/>
                </a:solidFill>
              </a:rPr>
              <a:t>5.4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D6D87E5-7161-45EA-A988-BEAD6D0AA2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04850"/>
            <a:ext cx="7524750" cy="800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2250" b="1">
                <a:solidFill>
                  <a:srgbClr val="143C5A"/>
                </a:solidFill>
              </a:defRPr>
            </a:pPr>
            <a:r>
              <a:rPr sz="2250" b="1">
                <a:solidFill>
                  <a:srgbClr val="143C5A"/>
                </a:solidFill>
              </a:rPr>
              <a:t>Contratos, assinaturas, permissoes e dados minimos em servicos digitais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D5ED69A-6737-4DBF-8C4B-42BB37352C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4857750" cy="1866900"/>
          </a:xfrm>
          <a:prstGeom xmlns:a="http://schemas.openxmlformats.org/drawingml/2006/main" prst="roundRect">
            <a:avLst>
              <a:gd name="adj" fmla="val 408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E42B0F8-D141-4897-A856-F1023FC795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79070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D6E67"/>
                </a:solidFill>
              </a:defRPr>
            </a:pPr>
            <a:r>
              <a:rPr sz="1350" b="1">
                <a:solidFill>
                  <a:srgbClr val="1D6E67"/>
                </a:solidFill>
              </a:rPr>
              <a:t>Objetivo mensuravel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A1BA8A3-5628-4826-A0E7-3BDF3311F7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095500"/>
            <a:ext cx="43624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1F2F3D"/>
                </a:solidFill>
              </a:defRPr>
            </a:pPr>
            <a:r>
              <a:rPr sz="1650" b="0">
                <a:solidFill>
                  <a:srgbClr val="1F2F3D"/>
                </a:solidFill>
              </a:rPr>
              <a:t>Distinguir dados necessarios de dados excessivos em cadastros, reservas, contratos e permissoes.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D901676-885F-4B56-AB45-055E53E1DC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57850" y="1619250"/>
            <a:ext cx="6000750" cy="3733800"/>
          </a:xfrm>
          <a:prstGeom xmlns:a="http://schemas.openxmlformats.org/drawingml/2006/main" prst="roundRect">
            <a:avLst>
              <a:gd name="adj" fmla="val 204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2A24147-3823-4D6F-9987-628000C360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86450" y="1790700"/>
            <a:ext cx="2286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D6E67"/>
                </a:solidFill>
              </a:defRPr>
            </a:pPr>
            <a:r>
              <a:rPr sz="1350" b="1">
                <a:solidFill>
                  <a:srgbClr val="1D6E67"/>
                </a:solidFill>
              </a:rPr>
              <a:t>Mensagens-chave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F968817-D38C-413B-844E-8405B573CE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238125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43C5A"/>
          </a:solidFill>
          <a:ln xmlns:a="http://schemas.openxmlformats.org/drawingml/2006/main" w="0">
            <a:solidFill>
              <a:srgbClr val="143C5A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8B5A8DA-FE7E-4885-99F0-629BACF3ED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2247900"/>
            <a:ext cx="52197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1F2F3D"/>
                </a:solidFill>
              </a:defRPr>
            </a:pPr>
            <a:r>
              <a:rPr sz="1575" b="0">
                <a:solidFill>
                  <a:srgbClr val="1F2F3D"/>
                </a:solidFill>
              </a:rPr>
              <a:t>Dado e permissao precisam ter relacao clara com a funcao prometida.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B20A828-E296-4E06-ABF5-64C7C4A3BC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295275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43C5A"/>
          </a:solidFill>
          <a:ln xmlns:a="http://schemas.openxmlformats.org/drawingml/2006/main" w="0">
            <a:solidFill>
              <a:srgbClr val="143C5A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1AD1B82-7CE6-477E-9152-AF7AC4BCCA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2819400"/>
            <a:ext cx="52197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1F2F3D"/>
                </a:solidFill>
              </a:defRPr>
            </a:pPr>
            <a:r>
              <a:rPr sz="1575" b="0">
                <a:solidFill>
                  <a:srgbClr val="1F2F3D"/>
                </a:solidFill>
              </a:rPr>
              <a:t>Finalidade e proporcionalidade sao criterios práticos de decisao.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7769DDB-E851-43A3-9B85-135DFE23C8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352425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43C5A"/>
          </a:solidFill>
          <a:ln xmlns:a="http://schemas.openxmlformats.org/drawingml/2006/main" w="0">
            <a:solidFill>
              <a:srgbClr val="143C5A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2F79921-469C-49B0-B7E3-E4053E2B4B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3390900"/>
            <a:ext cx="52197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1F2F3D"/>
                </a:solidFill>
              </a:defRPr>
            </a:pPr>
            <a:r>
              <a:rPr sz="1575" b="0">
                <a:solidFill>
                  <a:srgbClr val="1F2F3D"/>
                </a:solidFill>
              </a:rPr>
              <a:t>Quando a necessidade segue obscura, a adesao deve ser pausada.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1283210-397A-4D03-83A8-BD4F770407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752850"/>
            <a:ext cx="4857750" cy="1600200"/>
          </a:xfrm>
          <a:prstGeom xmlns:a="http://schemas.openxmlformats.org/drawingml/2006/main" prst="roundRect">
            <a:avLst>
              <a:gd name="adj" fmla="val 4762"/>
            </a:avLst>
          </a:prstGeom>
          <a:solidFill xmlns:a="http://schemas.openxmlformats.org/drawingml/2006/main">
            <a:srgbClr val="DDF3EC"/>
          </a:solidFill>
          <a:ln xmlns:a="http://schemas.openxmlformats.org/drawingml/2006/main" w="0">
            <a:solidFill>
              <a:srgbClr val="DDF3EC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6B99E9F-0008-420B-B274-D260DE54F5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905250"/>
            <a:ext cx="1905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D6E67"/>
                </a:solidFill>
              </a:defRPr>
            </a:pPr>
            <a:r>
              <a:rPr sz="1350" b="1">
                <a:solidFill>
                  <a:srgbClr val="1D6E67"/>
                </a:solidFill>
              </a:rPr>
              <a:t>Aplicacao em aula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15F2FC2-CB7D-425A-A260-03ED1CA65D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229100"/>
            <a:ext cx="4362450" cy="895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1F2F3D"/>
                </a:solidFill>
              </a:defRPr>
            </a:pPr>
            <a:r>
              <a:rPr sz="1500" b="0">
                <a:solidFill>
                  <a:srgbClr val="1F2F3D"/>
                </a:solidFill>
              </a:rPr>
              <a:t>Atividade: matriz de decisao para quatro cadastros e servicos.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0EB38E7-F0E7-4491-90B5-229002033D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5734050"/>
            <a:ext cx="112395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D6C78"/>
                </a:solidFill>
              </a:defRPr>
            </a:pPr>
            <a:r>
              <a:rPr sz="1350" b="0">
                <a:solidFill>
                  <a:srgbClr val="5D6C78"/>
                </a:solidFill>
              </a:rPr>
              <a:t>Formato sugerido: video curto + atividade orientada + quiz de fechamento.</a:t>
            </a:r>
          </a:p>
        </p:txBody>
      </p:sp>
    </p:spTree>
    <p:extLst>
      <p:ext uri="{BB962C8B-B14F-4D97-AF65-F5344CB8AC3E}">
        <p14:creationId xmlns:p14="http://schemas.microsoft.com/office/powerpoint/2010/main" val="670063253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F7FAF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4AD37094-8A95-44C3-8AD7-67225687C558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06A9D77-C307-4051-B85D-60EA08BB00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00050"/>
            <a:ext cx="85725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D6E67"/>
                </a:solidFill>
              </a:defRPr>
            </a:pPr>
            <a:r>
              <a:rPr sz="1650" b="1">
                <a:solidFill>
                  <a:srgbClr val="1D6E67"/>
                </a:solidFill>
              </a:rPr>
              <a:t>5.5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5014B9E-DC18-4D41-8387-110847355D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704850"/>
            <a:ext cx="7524750" cy="800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2250" b="1">
                <a:solidFill>
                  <a:srgbClr val="143C5A"/>
                </a:solidFill>
              </a:defRPr>
            </a:pPr>
            <a:r>
              <a:rPr sz="2250" b="1">
                <a:solidFill>
                  <a:srgbClr val="143C5A"/>
                </a:solidFill>
              </a:rPr>
              <a:t>Caso integrador de jornada transacional segura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B4FCC74-74DC-4052-A692-D11D2CBC04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619250"/>
            <a:ext cx="4857750" cy="1866900"/>
          </a:xfrm>
          <a:prstGeom xmlns:a="http://schemas.openxmlformats.org/drawingml/2006/main" prst="roundRect">
            <a:avLst>
              <a:gd name="adj" fmla="val 4082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3E973FE-3C75-471C-A20A-00556A38D1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79070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D6E67"/>
                </a:solidFill>
              </a:defRPr>
            </a:pPr>
            <a:r>
              <a:rPr sz="1350" b="1">
                <a:solidFill>
                  <a:srgbClr val="1D6E67"/>
                </a:solidFill>
              </a:rPr>
              <a:t>Objetivo mensuravel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849E3B9-5B97-457F-837E-6F1013271E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095500"/>
            <a:ext cx="43624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1F2F3D"/>
                </a:solidFill>
              </a:defRPr>
            </a:pPr>
            <a:r>
              <a:rPr sz="1650" b="0">
                <a:solidFill>
                  <a:srgbClr val="1F2F3D"/>
                </a:solidFill>
              </a:rPr>
              <a:t>Resolver jornada completa de oferta, pagamento, suporte e comprovantes, justificando cada decisao.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5DF1099-7E83-40E3-A892-B603B46CED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57850" y="1619250"/>
            <a:ext cx="6000750" cy="3733800"/>
          </a:xfrm>
          <a:prstGeom xmlns:a="http://schemas.openxmlformats.org/drawingml/2006/main" prst="roundRect">
            <a:avLst>
              <a:gd name="adj" fmla="val 2041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F587276-3507-4E02-A5A3-60BBDEE608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86450" y="1790700"/>
            <a:ext cx="2286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D6E67"/>
                </a:solidFill>
              </a:defRPr>
            </a:pPr>
            <a:r>
              <a:rPr sz="1350" b="1">
                <a:solidFill>
                  <a:srgbClr val="1D6E67"/>
                </a:solidFill>
              </a:rPr>
              <a:t>Mensagens-chave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F250FD3-EADE-4999-B037-D14CBF4D3F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238125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43C5A"/>
          </a:solidFill>
          <a:ln xmlns:a="http://schemas.openxmlformats.org/drawingml/2006/main" w="0">
            <a:solidFill>
              <a:srgbClr val="143C5A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9A17DA0-2EA9-4324-86B9-9B22C0DA7B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2247900"/>
            <a:ext cx="52197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1F2F3D"/>
                </a:solidFill>
              </a:defRPr>
            </a:pPr>
            <a:r>
              <a:rPr sz="1575" b="0">
                <a:solidFill>
                  <a:srgbClr val="1F2F3D"/>
                </a:solidFill>
              </a:rPr>
              <a:t>Transacao segura depende da coerencia entre as etapas.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0FAFF87-A3E4-43ED-8D71-A52A0CB142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295275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43C5A"/>
          </a:solidFill>
          <a:ln xmlns:a="http://schemas.openxmlformats.org/drawingml/2006/main" w="0">
            <a:solidFill>
              <a:srgbClr val="143C5A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2403871-FDEB-4A64-9F25-A93A7846EE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2819400"/>
            <a:ext cx="52197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1F2F3D"/>
                </a:solidFill>
              </a:defRPr>
            </a:pPr>
            <a:r>
              <a:rPr sz="1575" b="0">
                <a:solidFill>
                  <a:srgbClr val="1F2F3D"/>
                </a:solidFill>
              </a:rPr>
              <a:t>A resposta madura justifica por que pausou, confirmou ou compartilhou o minimo.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1ACFD90-D373-474A-81D1-2BFE4AA1DF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3524250"/>
            <a:ext cx="114300" cy="1143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43C5A"/>
          </a:solidFill>
          <a:ln xmlns:a="http://schemas.openxmlformats.org/drawingml/2006/main" w="0">
            <a:solidFill>
              <a:srgbClr val="143C5A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13B6B5B-529C-4583-A1BC-3C0755C632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15050" y="3390900"/>
            <a:ext cx="52197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1F2F3D"/>
                </a:solidFill>
              </a:defRPr>
            </a:pPr>
            <a:r>
              <a:rPr sz="1575" b="0">
                <a:solidFill>
                  <a:srgbClr val="1F2F3D"/>
                </a:solidFill>
              </a:rPr>
              <a:t>Comprovantes e canais corretos formam governanca pessoal minima.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8E4AFFA-01E6-4B20-99BB-4AD5D20320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3752850"/>
            <a:ext cx="4857750" cy="1600200"/>
          </a:xfrm>
          <a:prstGeom xmlns:a="http://schemas.openxmlformats.org/drawingml/2006/main" prst="roundRect">
            <a:avLst>
              <a:gd name="adj" fmla="val 4762"/>
            </a:avLst>
          </a:prstGeom>
          <a:solidFill xmlns:a="http://schemas.openxmlformats.org/drawingml/2006/main">
            <a:srgbClr val="DDF3EC"/>
          </a:solidFill>
          <a:ln xmlns:a="http://schemas.openxmlformats.org/drawingml/2006/main" w="0">
            <a:solidFill>
              <a:srgbClr val="DDF3EC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886192E-7737-4FB0-B8D9-A5436CF2CE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905250"/>
            <a:ext cx="1905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D6E67"/>
                </a:solidFill>
              </a:defRPr>
            </a:pPr>
            <a:r>
              <a:rPr sz="1350" b="1">
                <a:solidFill>
                  <a:srgbClr val="1D6E67"/>
                </a:solidFill>
              </a:rPr>
              <a:t>Aplicacao em aula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21F82D9-F304-4170-8EE7-D5DFBFD258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4229100"/>
            <a:ext cx="4362450" cy="895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1F2F3D"/>
                </a:solidFill>
              </a:defRPr>
            </a:pPr>
            <a:r>
              <a:rPr sz="1500" b="0">
                <a:solidFill>
                  <a:srgbClr val="1F2F3D"/>
                </a:solidFill>
              </a:rPr>
              <a:t>Atividade: resolver o caso integrador ponta a ponta.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0DC421C-0F13-4837-8982-A90F2C1103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5734050"/>
            <a:ext cx="112395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D6C78"/>
                </a:solidFill>
              </a:defRPr>
            </a:pPr>
            <a:r>
              <a:rPr sz="1350" b="0">
                <a:solidFill>
                  <a:srgbClr val="5D6C78"/>
                </a:solidFill>
              </a:rPr>
              <a:t>Formato sugerido: video curto + atividade orientada + quiz de fechamento.</a:t>
            </a:r>
          </a:p>
        </p:txBody>
      </p:sp>
    </p:spTree>
    <p:extLst>
      <p:ext uri="{BB962C8B-B14F-4D97-AF65-F5344CB8AC3E}">
        <p14:creationId xmlns:p14="http://schemas.microsoft.com/office/powerpoint/2010/main" val="308904992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F7FAF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4AD37094-8A95-44C3-8AD7-67225687C558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4F6338B-2CF1-41B3-A73A-D940A441C3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00050"/>
            <a:ext cx="857250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2250" b="1">
                <a:solidFill>
                  <a:srgbClr val="143C5A"/>
                </a:solidFill>
              </a:defRPr>
            </a:pPr>
            <a:r>
              <a:rPr sz="2250" b="1">
                <a:solidFill>
                  <a:srgbClr val="143C5A"/>
                </a:solidFill>
              </a:rPr>
              <a:t>Checklist de transacao digital segura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C332035-212F-4AE2-A107-31B0A66FC8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1295400"/>
            <a:ext cx="11125200" cy="4495800"/>
          </a:xfrm>
          <a:prstGeom xmlns:a="http://schemas.openxmlformats.org/drawingml/2006/main" prst="roundRect">
            <a:avLst>
              <a:gd name="adj" fmla="val 169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7DDB45C-B18F-468E-BED4-2A9C501E98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1562100"/>
            <a:ext cx="457200" cy="457200"/>
          </a:xfrm>
          <a:prstGeom xmlns:a="http://schemas.openxmlformats.org/drawingml/2006/main" prst="roundRect">
            <a:avLst>
              <a:gd name="adj" fmla="val 16667"/>
            </a:avLst>
          </a:prstGeom>
          <a:solidFill xmlns:a="http://schemas.openxmlformats.org/drawingml/2006/main">
            <a:srgbClr val="EAF2F7"/>
          </a:solidFill>
          <a:ln xmlns:a="http://schemas.openxmlformats.org/drawingml/2006/main" w="0">
            <a:solidFill>
              <a:srgbClr val="EAF2F7"/>
            </a:solidFill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3B894FB-6C73-42C3-A063-55B026CCA1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1600200"/>
            <a:ext cx="3048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ctr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143C5A"/>
                </a:solidFill>
              </a:defRPr>
            </a:pPr>
            <a:r>
              <a:rPr sz="1500" b="1">
                <a:solidFill>
                  <a:srgbClr val="143C5A"/>
                </a:solidFill>
              </a:rPr>
              <a:t>1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7955D33-726B-496E-B80D-3BD8A6F5C3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85900" y="1543050"/>
            <a:ext cx="93345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725" b="0">
                <a:solidFill>
                  <a:srgbClr val="1F2F3D"/>
                </a:solidFill>
              </a:defRPr>
            </a:pPr>
            <a:r>
              <a:rPr sz="1725" b="0">
                <a:solidFill>
                  <a:srgbClr val="1F2F3D"/>
                </a:solidFill>
              </a:rPr>
              <a:t>Verificar reputacao, historico e regras da plataforma antes de prosseguir.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86D60C8-15DF-4503-AF94-D3CEA377C2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343150"/>
            <a:ext cx="457200" cy="457200"/>
          </a:xfrm>
          <a:prstGeom xmlns:a="http://schemas.openxmlformats.org/drawingml/2006/main" prst="roundRect">
            <a:avLst>
              <a:gd name="adj" fmla="val 16667"/>
            </a:avLst>
          </a:prstGeom>
          <a:solidFill xmlns:a="http://schemas.openxmlformats.org/drawingml/2006/main">
            <a:srgbClr val="EAF2F7"/>
          </a:solidFill>
          <a:ln xmlns:a="http://schemas.openxmlformats.org/drawingml/2006/main" w="0">
            <a:solidFill>
              <a:srgbClr val="EAF2F7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FAD201B-C0DB-4833-8CDF-2FE2207905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2381250"/>
            <a:ext cx="3048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ctr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143C5A"/>
                </a:solidFill>
              </a:defRPr>
            </a:pPr>
            <a:r>
              <a:rPr sz="1500" b="1">
                <a:solidFill>
                  <a:srgbClr val="143C5A"/>
                </a:solidFill>
              </a:rPr>
              <a:t>2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9CDBCC6-86F2-4772-A899-E4EA78711E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85900" y="2324100"/>
            <a:ext cx="93345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725" b="0">
                <a:solidFill>
                  <a:srgbClr val="1F2F3D"/>
                </a:solidFill>
              </a:defRPr>
            </a:pPr>
            <a:r>
              <a:rPr sz="1725" b="0">
                <a:solidFill>
                  <a:srgbClr val="1F2F3D"/>
                </a:solidFill>
              </a:rPr>
              <a:t>Confirmar cobranca por pedido, beneficiario, valor e canal oficial.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F6141BC-6255-4BDC-BE51-DC0B52889E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124200"/>
            <a:ext cx="457200" cy="457200"/>
          </a:xfrm>
          <a:prstGeom xmlns:a="http://schemas.openxmlformats.org/drawingml/2006/main" prst="roundRect">
            <a:avLst>
              <a:gd name="adj" fmla="val 16667"/>
            </a:avLst>
          </a:prstGeom>
          <a:solidFill xmlns:a="http://schemas.openxmlformats.org/drawingml/2006/main">
            <a:srgbClr val="EAF2F7"/>
          </a:solidFill>
          <a:ln xmlns:a="http://schemas.openxmlformats.org/drawingml/2006/main" w="0">
            <a:solidFill>
              <a:srgbClr val="EAF2F7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9AAF4F1-9311-440A-B0F7-6FF56C13DA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3162300"/>
            <a:ext cx="3048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ctr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143C5A"/>
                </a:solidFill>
              </a:defRPr>
            </a:pPr>
            <a:r>
              <a:rPr sz="1500" b="1">
                <a:solidFill>
                  <a:srgbClr val="143C5A"/>
                </a:solidFill>
              </a:rPr>
              <a:t>3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B58199C-AD6C-40D1-A19B-A8FCDA393D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85900" y="3105150"/>
            <a:ext cx="93345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725" b="0">
                <a:solidFill>
                  <a:srgbClr val="1F2F3D"/>
                </a:solidFill>
              </a:defRPr>
            </a:pPr>
            <a:r>
              <a:rPr sz="1725" b="0">
                <a:solidFill>
                  <a:srgbClr val="1F2F3D"/>
                </a:solidFill>
              </a:rPr>
              <a:t>Compartilhar apenas o minimo necessario em entrega, retirada e suporte.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9C7981B-31AB-472E-8DA3-96C1A4731C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905250"/>
            <a:ext cx="457200" cy="457200"/>
          </a:xfrm>
          <a:prstGeom xmlns:a="http://schemas.openxmlformats.org/drawingml/2006/main" prst="roundRect">
            <a:avLst>
              <a:gd name="adj" fmla="val 16667"/>
            </a:avLst>
          </a:prstGeom>
          <a:solidFill xmlns:a="http://schemas.openxmlformats.org/drawingml/2006/main">
            <a:srgbClr val="EAF2F7"/>
          </a:solidFill>
          <a:ln xmlns:a="http://schemas.openxmlformats.org/drawingml/2006/main" w="0">
            <a:solidFill>
              <a:srgbClr val="EAF2F7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1C50460-9E5C-4787-BC45-9E8038CEE5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3943350"/>
            <a:ext cx="3048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ctr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143C5A"/>
                </a:solidFill>
              </a:defRPr>
            </a:pPr>
            <a:r>
              <a:rPr sz="1500" b="1">
                <a:solidFill>
                  <a:srgbClr val="143C5A"/>
                </a:solidFill>
              </a:rPr>
              <a:t>4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6A1D164-BB4A-4E50-AA5F-7D42A56F77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85900" y="3886200"/>
            <a:ext cx="93345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725" b="0">
                <a:solidFill>
                  <a:srgbClr val="1F2F3D"/>
                </a:solidFill>
              </a:defRPr>
            </a:pPr>
            <a:r>
              <a:rPr sz="1725" b="0">
                <a:solidFill>
                  <a:srgbClr val="1F2F3D"/>
                </a:solidFill>
              </a:rPr>
              <a:t>Questionar dados e permissoes sem relacao clara com o servico contratado.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F5D24BA-664C-42FE-A720-B6A91F3C35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686300"/>
            <a:ext cx="457200" cy="457200"/>
          </a:xfrm>
          <a:prstGeom xmlns:a="http://schemas.openxmlformats.org/drawingml/2006/main" prst="roundRect">
            <a:avLst>
              <a:gd name="adj" fmla="val 16667"/>
            </a:avLst>
          </a:prstGeom>
          <a:solidFill xmlns:a="http://schemas.openxmlformats.org/drawingml/2006/main">
            <a:srgbClr val="EAF2F7"/>
          </a:solidFill>
          <a:ln xmlns:a="http://schemas.openxmlformats.org/drawingml/2006/main" w="0">
            <a:solidFill>
              <a:srgbClr val="EAF2F7"/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ADEB494-8D16-407A-A540-55DAF08376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4724400"/>
            <a:ext cx="3048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ctr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143C5A"/>
                </a:solidFill>
              </a:defRPr>
            </a:pPr>
            <a:r>
              <a:rPr sz="1500" b="1">
                <a:solidFill>
                  <a:srgbClr val="143C5A"/>
                </a:solidFill>
              </a:rPr>
              <a:t>5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453F90E-500D-4A24-AE5F-645289EC6A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85900" y="4667250"/>
            <a:ext cx="93345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725" b="0">
                <a:solidFill>
                  <a:srgbClr val="1F2F3D"/>
                </a:solidFill>
              </a:defRPr>
            </a:pPr>
            <a:r>
              <a:rPr sz="1725" b="0">
                <a:solidFill>
                  <a:srgbClr val="1F2F3D"/>
                </a:solidFill>
              </a:rPr>
              <a:t>Guardar comprovantes essenciais e saber qual canal usar se surgir duvida.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065AB42-B43C-4A89-8C51-124B56C054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5981700"/>
            <a:ext cx="1047750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D6C78"/>
                </a:solidFill>
              </a:defRPr>
            </a:pPr>
            <a:r>
              <a:rPr sz="1350" b="0">
                <a:solidFill>
                  <a:srgbClr val="5D6C78"/>
                </a:solidFill>
              </a:rPr>
              <a:t>Uso em aula: transformar o checklist em referencia de decisao para compras, pagamentos, reservas e contratacoes.</a:t>
            </a:r>
          </a:p>
        </p:txBody>
      </p:sp>
    </p:spTree>
    <p:extLst>
      <p:ext uri="{BB962C8B-B14F-4D97-AF65-F5344CB8AC3E}">
        <p14:creationId xmlns:p14="http://schemas.microsoft.com/office/powerpoint/2010/main" val="210650738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F7FAF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Slide Number Placeholder 5">
            <a:extLst xmlns:a="http://schemas.openxmlformats.org/drawingml/2006/main">
              <a:ext uri="{FF2B5EF4-FFF2-40B4-BE49-F238E27FC236}">
                <a16:creationId xmlns:a16="http://schemas.microsoft.com/office/drawing/2014/main" id="{4AD37094-8A95-44C3-8AD7-67225687C558}"/>
              </a:ext>
            </a:extLst>
          </p:cNvPr>
          <p:cNvSpPr>
            <a:spLocks xmlns:a="http://schemas.openxmlformats.org/drawingml/2006/main" noGrp="1"/>
          </p:cNvSpPr>
          <p:nvPr>
            <p:ph type="sldNum" idx="12"/>
          </p:nvPr>
        </p:nvSpPr>
        <p:spPr>
          <a:xfrm xmlns:a="http://schemas.openxmlformats.org/drawingml/2006/main">
            <a:off x="1524000" y="1122363"/>
            <a:ext cx="9144000" cy="2387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A0A087A-B9C4-4BB5-9B1A-D6ECA61CF3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400050"/>
            <a:ext cx="819150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2250" b="1">
                <a:solidFill>
                  <a:srgbClr val="143C5A"/>
                </a:solidFill>
              </a:defRPr>
            </a:pPr>
            <a:r>
              <a:rPr sz="2250" b="1">
                <a:solidFill>
                  <a:srgbClr val="143C5A"/>
                </a:solidFill>
              </a:rPr>
              <a:t>Como o modulo sera verificado em quiz e estudo de caso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DD5D629-B15A-4852-965A-BE300829A9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866900"/>
            <a:ext cx="2476500" cy="2571750"/>
          </a:xfrm>
          <a:prstGeom xmlns:a="http://schemas.openxmlformats.org/drawingml/2006/main" prst="roundRect">
            <a:avLst>
              <a:gd name="adj" fmla="val 307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FB708F2-D519-4E47-A66D-1A563A295B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057400"/>
            <a:ext cx="20002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D6E67"/>
                </a:solidFill>
              </a:defRPr>
            </a:pPr>
            <a:r>
              <a:rPr sz="1650" b="1">
                <a:solidFill>
                  <a:srgbClr val="1D6E67"/>
                </a:solidFill>
              </a:rPr>
              <a:t>Reconhecer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DED539C-D3D6-4434-9220-E047AC6B6A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590800"/>
            <a:ext cx="209550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1F2F3D"/>
                </a:solidFill>
              </a:defRPr>
            </a:pPr>
            <a:r>
              <a:rPr sz="1500" b="0">
                <a:solidFill>
                  <a:srgbClr val="1F2F3D"/>
                </a:solidFill>
              </a:rPr>
              <a:t>O participante identifica se oferta, cobranca ou pedido de dados estao coerentes com a jornada.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A973EB9-C4CE-468E-94F3-43B3400C69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09900" y="2876550"/>
            <a:ext cx="381000" cy="2667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143C5A"/>
          </a:solidFill>
          <a:ln xmlns:a="http://schemas.openxmlformats.org/drawingml/2006/main" w="0">
            <a:solidFill>
              <a:srgbClr val="143C5A"/>
            </a:solidFill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1CD1A45-101D-404E-AE5F-B0A86578B4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86150" y="1866900"/>
            <a:ext cx="2476500" cy="2571750"/>
          </a:xfrm>
          <a:prstGeom xmlns:a="http://schemas.openxmlformats.org/drawingml/2006/main" prst="roundRect">
            <a:avLst>
              <a:gd name="adj" fmla="val 3077"/>
            </a:avLst>
          </a:prstGeom>
          <a:solidFill xmlns:a="http://schemas.openxmlformats.org/drawingml/2006/main">
            <a:srgbClr val="F3EFE7"/>
          </a:solidFill>
          <a:ln xmlns:a="http://schemas.openxmlformats.org/drawingml/2006/main" w="0">
            <a:solidFill>
              <a:srgbClr val="F3EFE7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788354D-4ABA-434A-92BE-1D44C1CD69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0" y="2057400"/>
            <a:ext cx="20002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D6E67"/>
                </a:solidFill>
              </a:defRPr>
            </a:pPr>
            <a:r>
              <a:rPr sz="1650" b="1">
                <a:solidFill>
                  <a:srgbClr val="1D6E67"/>
                </a:solidFill>
              </a:rPr>
              <a:t>Pausar e confirmar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41EBC32-049D-40F8-8BE6-579C0248CF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0" y="2590800"/>
            <a:ext cx="209550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1F2F3D"/>
                </a:solidFill>
              </a:defRPr>
            </a:pPr>
            <a:r>
              <a:rPr sz="1500" b="0">
                <a:solidFill>
                  <a:srgbClr val="1F2F3D"/>
                </a:solidFill>
              </a:rPr>
              <a:t>Interrompe a pressa e confirma no canal adequado antes de pagar ou compartilhar.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7D137A8-BFEE-4716-B6A0-D59DE3A08A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67400" y="2876550"/>
            <a:ext cx="381000" cy="2667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143C5A"/>
          </a:solidFill>
          <a:ln xmlns:a="http://schemas.openxmlformats.org/drawingml/2006/main" w="0">
            <a:solidFill>
              <a:srgbClr val="143C5A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94B6C86-6A51-4914-863A-4ACFE43C15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43650" y="1866900"/>
            <a:ext cx="2476500" cy="2571750"/>
          </a:xfrm>
          <a:prstGeom xmlns:a="http://schemas.openxmlformats.org/drawingml/2006/main" prst="roundRect">
            <a:avLst>
              <a:gd name="adj" fmla="val 3077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0">
            <a:solidFill>
              <a:srgbClr val="FFFFFF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7659132-C921-41F0-8992-5A2726172D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2057400"/>
            <a:ext cx="20002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D6E67"/>
                </a:solidFill>
              </a:defRPr>
            </a:pPr>
            <a:r>
              <a:rPr sz="1650" b="1">
                <a:solidFill>
                  <a:srgbClr val="1D6E67"/>
                </a:solidFill>
              </a:rPr>
              <a:t>Agir com criterio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C9239E5-BA98-4AB6-9066-22D8EB61EF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2590800"/>
            <a:ext cx="209550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1F2F3D"/>
                </a:solidFill>
              </a:defRPr>
            </a:pPr>
            <a:r>
              <a:rPr sz="1500" b="0">
                <a:solidFill>
                  <a:srgbClr val="1F2F3D"/>
                </a:solidFill>
              </a:rPr>
              <a:t>Compartilha o minimo necessario, escolhe o meio correto e registra o essencial.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7519EFE-7F39-4084-95EA-E11C812FB4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24900" y="2876550"/>
            <a:ext cx="381000" cy="266700"/>
          </a:xfrm>
          <a:prstGeom xmlns:a="http://schemas.openxmlformats.org/drawingml/2006/main" prst="rightArrow">
            <a:avLst/>
          </a:prstGeom>
          <a:solidFill xmlns:a="http://schemas.openxmlformats.org/drawingml/2006/main">
            <a:srgbClr val="143C5A"/>
          </a:solidFill>
          <a:ln xmlns:a="http://schemas.openxmlformats.org/drawingml/2006/main" w="0">
            <a:solidFill>
              <a:srgbClr val="143C5A"/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414F03B-8B2E-4D83-B2D3-EAB3EE30D5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01150" y="1866900"/>
            <a:ext cx="2476500" cy="2571750"/>
          </a:xfrm>
          <a:prstGeom xmlns:a="http://schemas.openxmlformats.org/drawingml/2006/main" prst="roundRect">
            <a:avLst>
              <a:gd name="adj" fmla="val 3077"/>
            </a:avLst>
          </a:prstGeom>
          <a:solidFill xmlns:a="http://schemas.openxmlformats.org/drawingml/2006/main">
            <a:srgbClr val="F3EFE7"/>
          </a:solidFill>
          <a:ln xmlns:a="http://schemas.openxmlformats.org/drawingml/2006/main" w="0">
            <a:solidFill>
              <a:srgbClr val="F3EFE7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E0746E3-FB0D-4BEF-BD0E-4E4159DD85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72600" y="2057400"/>
            <a:ext cx="20002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1D6E67"/>
                </a:solidFill>
              </a:defRPr>
            </a:pPr>
            <a:r>
              <a:rPr sz="1650" b="1">
                <a:solidFill>
                  <a:srgbClr val="1D6E67"/>
                </a:solidFill>
              </a:rPr>
              <a:t>Encaminhar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6423358-0CBC-482F-A325-ECF639943A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72600" y="2590800"/>
            <a:ext cx="209550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1F2F3D"/>
                </a:solidFill>
              </a:defRPr>
            </a:pPr>
            <a:r>
              <a:rPr sz="1500" b="0">
                <a:solidFill>
                  <a:srgbClr val="1F2F3D"/>
                </a:solidFill>
              </a:rPr>
              <a:t>Sabe a quem recorrer sem improviso quando a jornada deixa de parecer confiavel.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E695C91-F752-431C-92A5-089F8B21AE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5143500"/>
            <a:ext cx="10668000" cy="723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>
              <a:alpha val="0"/>
            </a:srgbClr>
          </a:solidFill>
          <a:ln xmlns:a="http://schemas.openxmlformats.org/drawingml/2006/main" w="0">
            <a:solidFill>
              <a:srgbClr val="FFFFFF">
                <a:alpha val="0"/>
              </a:srgbClr>
            </a:solidFill>
          </a:ln>
        </p:spPr>
        <p:txBody>
          <a:bodyPr xmlns:a="http://schemas.openxmlformats.org/drawingml/2006/main" lIns="171450" tIns="133350" rIns="171450" bIns="133350" anchor="t"/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1F2F3D"/>
                </a:solidFill>
              </a:defRPr>
            </a:pPr>
            <a:r>
              <a:rPr sz="1650" b="0">
                <a:solidFill>
                  <a:srgbClr val="1F2F3D"/>
                </a:solidFill>
              </a:rPr>
              <a:t>Padrao avaliativo do modulo: quizzes curtos, feedback objetivo e estudos de caso centrados em decisao segura, sem qualquer instrucao operacional ofensiva.</a:t>
            </a:r>
          </a:p>
        </p:txBody>
      </p:sp>
    </p:spTree>
    <p:extLst>
      <p:ext uri="{BB962C8B-B14F-4D97-AF65-F5344CB8AC3E}">
        <p14:creationId xmlns:p14="http://schemas.microsoft.com/office/powerpoint/2010/main" val="1248026024"/>
      </p:ext>
    </p:extLst>
  </p:cSld>
</p:sld>
</file>

<file path=ppt/theme/theme1.xml><?xml version="1.0" encoding="utf-8"?>
<a:theme xmlns:a="http://schemas.openxmlformats.org/drawingml/2006/main" name="Modulo 5">
  <a:themeElements>
    <a:clrScheme name="Modulo 5">
      <a:accent1>
        <a:srgbClr val="143C5A"/>
      </a:accent1>
      <a:accent2>
        <a:srgbClr val="1D6E67"/>
      </a:accent2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Modulo 5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2026-05-13T16:32:47.9440000Z</dcterms:created>
  <dcterms:modified xsi:type="dcterms:W3CDTF">2026-05-13T16:32:47.9440000Z</dcterms:modified>
</coreProperties>
</file>